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4"/>
  </p:notesMasterIdLst>
  <p:sldIdLst>
    <p:sldId id="321" r:id="rId2"/>
    <p:sldId id="270" r:id="rId3"/>
    <p:sldId id="277" r:id="rId4"/>
    <p:sldId id="278" r:id="rId5"/>
    <p:sldId id="322" r:id="rId6"/>
    <p:sldId id="279" r:id="rId7"/>
    <p:sldId id="280" r:id="rId8"/>
    <p:sldId id="326" r:id="rId9"/>
    <p:sldId id="327" r:id="rId10"/>
    <p:sldId id="323" r:id="rId11"/>
    <p:sldId id="324" r:id="rId12"/>
    <p:sldId id="32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FF"/>
    <a:srgbClr val="FF00FF"/>
    <a:srgbClr val="907393"/>
    <a:srgbClr val="D1A4D7"/>
    <a:srgbClr val="F9C8FA"/>
    <a:srgbClr val="FFF7F5"/>
    <a:srgbClr val="FFF5E4"/>
    <a:srgbClr val="FFF7DE"/>
    <a:srgbClr val="FBFDF5"/>
    <a:srgbClr val="F8F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3482" autoAdjust="0"/>
  </p:normalViewPr>
  <p:slideViewPr>
    <p:cSldViewPr snapToGrid="0">
      <p:cViewPr varScale="1">
        <p:scale>
          <a:sx n="62" d="100"/>
          <a:sy n="62" d="100"/>
        </p:scale>
        <p:origin x="7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9898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2/7/2024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2/7/2024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2/7/2024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6593" y="3616503"/>
            <a:ext cx="9711544" cy="11438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400" b="1" dirty="0"/>
              <a:t>Lecture 8 (b): Special Considerations –</a:t>
            </a:r>
          </a:p>
          <a:p>
            <a:pPr>
              <a:spcBef>
                <a:spcPts val="0"/>
              </a:spcBef>
            </a:pPr>
            <a:r>
              <a:rPr lang="en-US" sz="3400" b="1" dirty="0"/>
              <a:t>Adolescents and Vaccination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280365" y="4897192"/>
            <a:ext cx="9144000" cy="1143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Dr. Shereen </a:t>
            </a:r>
            <a:r>
              <a:rPr lang="en-US" sz="2800" dirty="0" err="1"/>
              <a:t>Ch’ng</a:t>
            </a:r>
            <a:r>
              <a:rPr lang="en-US" sz="2800" dirty="0"/>
              <a:t> Suyin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Consultant Rheumatologist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Hospital Selayang, Selangor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D0C51-556D-4436-EE0E-638FF8C9D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0848792" cy="1189355"/>
          </a:xfrm>
        </p:spPr>
        <p:txBody>
          <a:bodyPr/>
          <a:lstStyle/>
          <a:p>
            <a:r>
              <a:rPr lang="en-US" dirty="0"/>
              <a:t>Vaccination</a:t>
            </a:r>
            <a:r>
              <a:rPr lang="en-US" sz="3200" dirty="0"/>
              <a:t>-2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753E77-4B30-09F2-EB5E-BA6937844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425" y="1438616"/>
            <a:ext cx="10541286" cy="18776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045CB7-E8DB-F8DB-74DD-4DBAC1494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85" y="3428999"/>
            <a:ext cx="10469366" cy="300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66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48BE6-7A1F-6791-F994-6063AF2D8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Take Home Message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6EC86-53AA-8638-D9F1-D470D3760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2314575"/>
            <a:ext cx="10744200" cy="3133725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A structured transition </a:t>
            </a:r>
            <a:r>
              <a:rPr lang="en-US" sz="3200" dirty="0" err="1"/>
              <a:t>programme</a:t>
            </a:r>
            <a:r>
              <a:rPr lang="en-US" sz="3200" dirty="0"/>
              <a:t> should be implemented for adolescent patients with SLE to ensure smooth transition to adult care.</a:t>
            </a:r>
          </a:p>
          <a:p>
            <a:pPr algn="just"/>
            <a:r>
              <a:rPr lang="en-US" sz="3200" dirty="0"/>
              <a:t>Remember to assess patients’ vaccination status and advise vaccination as appropriate.</a:t>
            </a:r>
          </a:p>
          <a:p>
            <a:pPr marL="0" indent="0" algn="just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511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308637-C6FC-B028-FAF9-0553C30BB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444F61-337A-0A47-D8E7-F447DF925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0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0848792" cy="1189355"/>
          </a:xfrm>
          <a:prstGeom prst="rect">
            <a:avLst/>
          </a:prstGeom>
          <a:solidFill>
            <a:srgbClr val="D1A4D7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Learning Objectives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xfrm>
            <a:off x="868680" y="2070310"/>
            <a:ext cx="10744200" cy="350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61950" algn="just" rtl="0">
              <a:spcBef>
                <a:spcPts val="1800"/>
              </a:spcBef>
              <a:spcAft>
                <a:spcPts val="0"/>
              </a:spcAft>
              <a:buSzPct val="100000"/>
              <a:buChar char="•"/>
            </a:pPr>
            <a:r>
              <a:rPr lang="en-US" sz="3100" dirty="0">
                <a:ea typeface="Arial"/>
                <a:cs typeface="Arial"/>
                <a:sym typeface="Arial"/>
              </a:rPr>
              <a:t>To understand the importance of a structured transition </a:t>
            </a:r>
            <a:r>
              <a:rPr lang="en-US" sz="3100" dirty="0" err="1">
                <a:ea typeface="Arial"/>
                <a:cs typeface="Arial"/>
                <a:sym typeface="Arial"/>
              </a:rPr>
              <a:t>programme</a:t>
            </a:r>
            <a:r>
              <a:rPr lang="en-US" sz="3100" dirty="0">
                <a:ea typeface="Arial"/>
                <a:cs typeface="Arial"/>
                <a:sym typeface="Arial"/>
              </a:rPr>
              <a:t> for adolescents with SLE</a:t>
            </a:r>
            <a:endParaRPr sz="3100" dirty="0">
              <a:ea typeface="Arial"/>
              <a:cs typeface="Arial"/>
              <a:sym typeface="Arial"/>
            </a:endParaRPr>
          </a:p>
          <a:p>
            <a:pPr marL="457200" lvl="0" indent="-361950" algn="just" rtl="0">
              <a:spcBef>
                <a:spcPts val="1800"/>
              </a:spcBef>
              <a:spcAft>
                <a:spcPts val="0"/>
              </a:spcAft>
              <a:buSzPct val="100000"/>
              <a:buChar char="•"/>
            </a:pPr>
            <a:r>
              <a:rPr lang="en-US" sz="3100" dirty="0">
                <a:ea typeface="Arial"/>
                <a:cs typeface="Arial"/>
                <a:sym typeface="Arial"/>
              </a:rPr>
              <a:t>To learn about efficacy and safety of vaccination for patients with SLE</a:t>
            </a:r>
            <a:endParaRPr dirty="0"/>
          </a:p>
        </p:txBody>
      </p:sp>
      <p:sp>
        <p:nvSpPr>
          <p:cNvPr id="97" name="Google Shape;97;p2"/>
          <p:cNvSpPr txBox="1">
            <a:spLocks noGrp="1"/>
          </p:cNvSpPr>
          <p:nvPr>
            <p:ph type="ftr" idx="11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Clinical Practice Guidelines Systemic Lupus Erythematosus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12016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AB955-1F93-3C08-AC53-6858BA8B3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ADOLESCENTS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385E0-F86F-6D0C-215B-E64FCEA2C9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9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3FA0A-CF47-6ABB-9627-877BBFBB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0811214" cy="1189355"/>
          </a:xfrm>
        </p:spPr>
        <p:txBody>
          <a:bodyPr/>
          <a:lstStyle/>
          <a:p>
            <a:r>
              <a:rPr lang="en-US" dirty="0"/>
              <a:t>Adolescents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0C82D5-DFB1-391B-BEAC-38DE04894CE8}"/>
              </a:ext>
            </a:extLst>
          </p:cNvPr>
          <p:cNvSpPr txBox="1"/>
          <p:nvPr/>
        </p:nvSpPr>
        <p:spPr>
          <a:xfrm>
            <a:off x="620811" y="1598030"/>
            <a:ext cx="11210795" cy="4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+mn-lt"/>
              </a:rPr>
              <a:t>SLE is diagnosed during childhood in 15 to 20% of patients.</a:t>
            </a:r>
            <a:r>
              <a:rPr lang="en-MY" sz="2800" baseline="30000" dirty="0">
                <a:effectLst/>
                <a:latin typeface="+mn-lt"/>
              </a:rPr>
              <a:t>116</a:t>
            </a:r>
          </a:p>
          <a:p>
            <a:pPr marL="285750" indent="-285750" algn="just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+mn-lt"/>
              </a:rPr>
              <a:t>A co-ordinated transition from paediatric to adult care providers starting during adolescence has been recommended to ensure the patients’ physical, psychosocial, educational and vocational needs are met.</a:t>
            </a:r>
            <a:r>
              <a:rPr lang="en-MY" sz="2800" baseline="30000" dirty="0">
                <a:effectLst/>
                <a:latin typeface="+mn-lt"/>
              </a:rPr>
              <a:t>117</a:t>
            </a:r>
            <a:r>
              <a:rPr lang="en-MY" sz="2800" dirty="0">
                <a:effectLst/>
                <a:latin typeface="+mn-lt"/>
              </a:rPr>
              <a:t> </a:t>
            </a:r>
            <a:endParaRPr lang="en-MY" sz="2800" dirty="0">
              <a:latin typeface="+mn-lt"/>
            </a:endParaRPr>
          </a:p>
          <a:p>
            <a:pPr marL="285750" indent="-285750" algn="just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+mn-lt"/>
              </a:rPr>
              <a:t>Young people with rheumatic and musculoskeletal diseases which include SLE should have access to co-ordinated transitional care, delivered through partnership with healthcare professionals. The transition process should start as early as possible.</a:t>
            </a:r>
            <a:r>
              <a:rPr lang="en-MY" sz="2800" baseline="30000" dirty="0">
                <a:effectLst/>
                <a:latin typeface="+mn-lt"/>
              </a:rPr>
              <a:t>117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MY" sz="2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1C00B-E947-0992-D08C-560CFE87A937}"/>
              </a:ext>
            </a:extLst>
          </p:cNvPr>
          <p:cNvSpPr txBox="1"/>
          <p:nvPr/>
        </p:nvSpPr>
        <p:spPr>
          <a:xfrm>
            <a:off x="679714" y="5434233"/>
            <a:ext cx="108325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116. Klein-</a:t>
            </a:r>
            <a:r>
              <a:rPr lang="en-MY" sz="1400" dirty="0" err="1"/>
              <a:t>Gittelman</a:t>
            </a:r>
            <a:r>
              <a:rPr lang="en-MY" sz="1400" dirty="0"/>
              <a:t> M, et al. Systemic Lupus Erythematosus. In: Petty R, Laxer R, Lindsley C, Wedderburn L, Cassidy J, editors. Textbook of </a:t>
            </a:r>
            <a:r>
              <a:rPr lang="en-MY" sz="1400" dirty="0" err="1"/>
              <a:t>pediatric</a:t>
            </a:r>
            <a:r>
              <a:rPr lang="en-MY" sz="1400" dirty="0"/>
              <a:t> rheumatology. 7th ed. Philadelphia, PA: Elsevier; 2016.</a:t>
            </a:r>
          </a:p>
          <a:p>
            <a:r>
              <a:rPr lang="en-MY" sz="1400" dirty="0"/>
              <a:t>117. Foster HE, et al. EULAR/</a:t>
            </a:r>
            <a:r>
              <a:rPr lang="en-MY" sz="1400" dirty="0" err="1"/>
              <a:t>PReS</a:t>
            </a:r>
            <a:r>
              <a:rPr lang="en-MY" sz="1400" dirty="0"/>
              <a:t> standards and recommendations for the transitional care of young people with juvenile-onset rheumatic diseases. Ann Rheum Dis. 2017;76(4):639-646.</a:t>
            </a:r>
          </a:p>
        </p:txBody>
      </p:sp>
    </p:spTree>
    <p:extLst>
      <p:ext uri="{BB962C8B-B14F-4D97-AF65-F5344CB8AC3E}">
        <p14:creationId xmlns:p14="http://schemas.microsoft.com/office/powerpoint/2010/main" val="2983131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3FA0A-CF47-6ABB-9627-877BBFBB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0811214" cy="1189355"/>
          </a:xfrm>
        </p:spPr>
        <p:txBody>
          <a:bodyPr/>
          <a:lstStyle/>
          <a:p>
            <a:r>
              <a:rPr lang="en-US" dirty="0"/>
              <a:t>Adolescents</a:t>
            </a:r>
            <a:r>
              <a:rPr lang="en-US" sz="3200" dirty="0"/>
              <a:t>-2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D2CD9B-2C23-3D59-B90D-CA365E36F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393" y="2268824"/>
            <a:ext cx="10811214" cy="268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9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868D-8EE3-608E-9561-47CA09E47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VACCINATION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41821-FD30-0DE4-BC2E-A75124850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45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D0C51-556D-4436-EE0E-638FF8C9D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0848792" cy="1189355"/>
          </a:xfrm>
        </p:spPr>
        <p:txBody>
          <a:bodyPr/>
          <a:lstStyle/>
          <a:p>
            <a:r>
              <a:rPr lang="en-US" dirty="0"/>
              <a:t>Vaccination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7AD102-0350-F3D3-109D-DCCE81C7AE61}"/>
              </a:ext>
            </a:extLst>
          </p:cNvPr>
          <p:cNvSpPr txBox="1"/>
          <p:nvPr/>
        </p:nvSpPr>
        <p:spPr>
          <a:xfrm>
            <a:off x="603336" y="1742708"/>
            <a:ext cx="109853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3200" dirty="0">
                <a:effectLst/>
              </a:rPr>
              <a:t>Vaccination is an important strategy in patients with SLE as they are susceptible to infection due to the disease itself, immunosuppressive therapy and presence of co-morbidities. </a:t>
            </a:r>
            <a:endParaRPr lang="en-MY" sz="3200" dirty="0"/>
          </a:p>
          <a:p>
            <a:pPr algn="just"/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3594E3-14C6-F021-3374-623B4029F1E9}"/>
              </a:ext>
            </a:extLst>
          </p:cNvPr>
          <p:cNvSpPr txBox="1"/>
          <p:nvPr/>
        </p:nvSpPr>
        <p:spPr>
          <a:xfrm>
            <a:off x="811657" y="4409968"/>
            <a:ext cx="107770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3200" i="1" dirty="0">
                <a:effectLst/>
              </a:rPr>
              <a:t>*Refer to </a:t>
            </a:r>
            <a:r>
              <a:rPr lang="en-MY" sz="3200" b="1" i="1" dirty="0">
                <a:effectLst/>
              </a:rPr>
              <a:t>Table 5 </a:t>
            </a:r>
            <a:r>
              <a:rPr lang="en-MY" sz="3200" i="1" dirty="0">
                <a:effectLst/>
              </a:rPr>
              <a:t>in CPG Management of SLE for the evidence for effectiveness based on immunogenicity and safety for vaccines in SLE patients.</a:t>
            </a:r>
            <a:endParaRPr lang="en-MY" sz="3200" i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904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E525B-6EBE-F301-ACE7-827C3AF40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Effectiveness and Safety of Vaccines in SLE Patients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E0FA3B5-26F1-94D8-7BD9-3FF8661648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161865"/>
              </p:ext>
            </p:extLst>
          </p:nvPr>
        </p:nvGraphicFramePr>
        <p:xfrm>
          <a:off x="703352" y="1178560"/>
          <a:ext cx="9313953" cy="567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7024">
                  <a:extLst>
                    <a:ext uri="{9D8B030D-6E8A-4147-A177-3AD203B41FA5}">
                      <a16:colId xmlns:a16="http://schemas.microsoft.com/office/drawing/2014/main" val="3654153315"/>
                    </a:ext>
                  </a:extLst>
                </a:gridCol>
                <a:gridCol w="3692278">
                  <a:extLst>
                    <a:ext uri="{9D8B030D-6E8A-4147-A177-3AD203B41FA5}">
                      <a16:colId xmlns:a16="http://schemas.microsoft.com/office/drawing/2014/main" val="1068568400"/>
                    </a:ext>
                  </a:extLst>
                </a:gridCol>
                <a:gridCol w="3104651">
                  <a:extLst>
                    <a:ext uri="{9D8B030D-6E8A-4147-A177-3AD203B41FA5}">
                      <a16:colId xmlns:a16="http://schemas.microsoft.com/office/drawing/2014/main" val="2726922837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Non live vaccines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31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Vaccine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Effectiveness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Safety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286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Pneumococcal</a:t>
                      </a:r>
                      <a:r>
                        <a:rPr lang="en-US" baseline="30000" dirty="0"/>
                        <a:t>122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Increase IgM antibody </a:t>
                      </a:r>
                      <a:r>
                        <a:rPr lang="en-US" dirty="0" err="1"/>
                        <a:t>titre</a:t>
                      </a:r>
                      <a:r>
                        <a:rPr lang="en-US" dirty="0"/>
                        <a:t> in SLE patients </a:t>
                      </a:r>
                    </a:p>
                    <a:p>
                      <a:r>
                        <a:rPr lang="en-US" dirty="0" err="1"/>
                        <a:t>Immunosuppresive</a:t>
                      </a:r>
                      <a:r>
                        <a:rPr lang="en-US" dirty="0"/>
                        <a:t> Rx (except belimumab) resulted in lower seroconversion rates.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serious AEs.</a:t>
                      </a:r>
                    </a:p>
                    <a:p>
                      <a:r>
                        <a:rPr lang="en-US" dirty="0"/>
                        <a:t>SLE flares rarely reported.</a:t>
                      </a:r>
                    </a:p>
                    <a:p>
                      <a:r>
                        <a:rPr lang="en-US" dirty="0"/>
                        <a:t>Disease activity scores stable before and after.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932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Influenza</a:t>
                      </a:r>
                      <a:r>
                        <a:rPr lang="en-US" baseline="30000" dirty="0"/>
                        <a:t>123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Moderate immunogenicity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rate of side effects was not significantly higher than the general population and there were no cases of SLE exacerbations.</a:t>
                      </a:r>
                      <a:r>
                        <a:rPr lang="en-US" sz="18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122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SARS-CoV-2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Seroconversion rates higher after a two-dose regimen vs single dose of mRNA vaccine; lower in those exposed to anti-CD20 therapy vs other immunosuppressants.</a:t>
                      </a:r>
                      <a:r>
                        <a:rPr lang="en-US" baseline="30000" dirty="0"/>
                        <a:t>124</a:t>
                      </a:r>
                    </a:p>
                    <a:p>
                      <a:r>
                        <a:rPr lang="en-US" dirty="0"/>
                        <a:t>Humoral </a:t>
                      </a:r>
                      <a:r>
                        <a:rPr lang="en-US" dirty="0" err="1"/>
                        <a:t>reponse</a:t>
                      </a:r>
                      <a:r>
                        <a:rPr lang="en-US" dirty="0"/>
                        <a:t> similar to general population after the 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dose.</a:t>
                      </a:r>
                      <a:r>
                        <a:rPr lang="en-US" baseline="30000" dirty="0"/>
                        <a:t>125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Disease activity not affected. Vaccine-breakthrough infections, mainly with Omicron variant were mild and did no require hospitalization.</a:t>
                      </a:r>
                      <a:r>
                        <a:rPr lang="en-US" baseline="30000" dirty="0"/>
                        <a:t>125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75050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CE2F95E-6EA9-FED5-44FF-72A441C831C5}"/>
              </a:ext>
            </a:extLst>
          </p:cNvPr>
          <p:cNvSpPr txBox="1"/>
          <p:nvPr/>
        </p:nvSpPr>
        <p:spPr>
          <a:xfrm>
            <a:off x="10208186" y="2533630"/>
            <a:ext cx="1792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i="0" u="none" strike="noStrike" baseline="0" dirty="0"/>
              <a:t>122. </a:t>
            </a:r>
            <a:r>
              <a:rPr lang="en-GB" sz="1400" b="0" i="0" u="none" strike="noStrike" baseline="0" dirty="0" err="1"/>
              <a:t>Adawi</a:t>
            </a:r>
            <a:r>
              <a:rPr lang="en-GB" sz="1400" b="0" i="0" u="none" strike="noStrike" baseline="0" dirty="0"/>
              <a:t> M, et al. </a:t>
            </a:r>
            <a:r>
              <a:rPr lang="en-GB" sz="1400" b="0" i="0" u="none" strike="noStrike" baseline="0" dirty="0" err="1"/>
              <a:t>Autoimmun</a:t>
            </a:r>
            <a:r>
              <a:rPr lang="en-GB" sz="1400" b="0" i="0" u="none" strike="noStrike" baseline="0" dirty="0"/>
              <a:t> Rev. 2019;18(1):73-92.</a:t>
            </a:r>
          </a:p>
          <a:p>
            <a:pPr algn="l"/>
            <a:r>
              <a:rPr lang="en-US" sz="1400" b="0" i="0" u="none" strike="noStrike" baseline="0" dirty="0"/>
              <a:t>123. Liao Z, et al</a:t>
            </a:r>
            <a:r>
              <a:rPr lang="en-GB" sz="1400" b="0" i="0" u="none" strike="noStrike" baseline="0" dirty="0"/>
              <a:t>. </a:t>
            </a:r>
            <a:r>
              <a:rPr lang="en-GB" sz="1400" b="0" i="0" u="none" strike="noStrike" baseline="0" dirty="0" err="1"/>
              <a:t>PLoS</a:t>
            </a:r>
            <a:r>
              <a:rPr lang="en-GB" sz="1400" b="0" i="0" u="none" strike="noStrike" baseline="0" dirty="0"/>
              <a:t> One. 2016;11(2):e0147856.</a:t>
            </a:r>
          </a:p>
          <a:p>
            <a:pPr algn="l"/>
            <a:r>
              <a:rPr lang="en-US" sz="1400" b="0" i="0" u="none" strike="noStrike" baseline="0" dirty="0"/>
              <a:t>124. Jena A, et al. </a:t>
            </a:r>
            <a:r>
              <a:rPr lang="en-GB" sz="1400" b="0" i="0" u="none" strike="noStrike" baseline="0" dirty="0" err="1"/>
              <a:t>Autoimmun</a:t>
            </a:r>
            <a:r>
              <a:rPr lang="en-GB" sz="1400" b="0" i="0" u="none" strike="noStrike" baseline="0" dirty="0"/>
              <a:t> Rev. 2022;21(1):102927.</a:t>
            </a:r>
          </a:p>
          <a:p>
            <a:pPr algn="l"/>
            <a:r>
              <a:rPr lang="en-US" sz="1400" b="0" i="0" u="none" strike="noStrike" baseline="0" dirty="0"/>
              <a:t>125. Larsen ES, et al. </a:t>
            </a:r>
            <a:r>
              <a:rPr lang="en-GB" sz="1400" b="0" i="0" u="none" strike="noStrike" baseline="0" dirty="0"/>
              <a:t>Clin Exp </a:t>
            </a:r>
            <a:r>
              <a:rPr lang="en-GB" sz="1400" b="0" i="0" u="none" strike="noStrike" baseline="0" dirty="0" err="1"/>
              <a:t>Rheumatol</a:t>
            </a:r>
            <a:r>
              <a:rPr lang="en-GB" sz="1400" b="0" i="0" u="none" strike="noStrike" baseline="0" dirty="0"/>
              <a:t>. 2023;41(3):676-684.</a:t>
            </a:r>
            <a:endParaRPr lang="en-MY" sz="1400" dirty="0"/>
          </a:p>
        </p:txBody>
      </p:sp>
    </p:spTree>
    <p:extLst>
      <p:ext uri="{BB962C8B-B14F-4D97-AF65-F5344CB8AC3E}">
        <p14:creationId xmlns:p14="http://schemas.microsoft.com/office/powerpoint/2010/main" val="3780458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E525B-6EBE-F301-ACE7-827C3AF40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Effectiveness and Safety of Vaccines in SLE Patients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E0FA3B5-26F1-94D8-7BD9-3FF8661648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797284"/>
              </p:ext>
            </p:extLst>
          </p:nvPr>
        </p:nvGraphicFramePr>
        <p:xfrm>
          <a:off x="723900" y="1401607"/>
          <a:ext cx="10744200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8851">
                  <a:extLst>
                    <a:ext uri="{9D8B030D-6E8A-4147-A177-3AD203B41FA5}">
                      <a16:colId xmlns:a16="http://schemas.microsoft.com/office/drawing/2014/main" val="3654153315"/>
                    </a:ext>
                  </a:extLst>
                </a:gridCol>
                <a:gridCol w="4193949">
                  <a:extLst>
                    <a:ext uri="{9D8B030D-6E8A-4147-A177-3AD203B41FA5}">
                      <a16:colId xmlns:a16="http://schemas.microsoft.com/office/drawing/2014/main" val="10685684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726922837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Non live vaccines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31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Vaccine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Effectiveness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Safety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286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Human Papillomavirus (HPV)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Seroconversion rate 100% for those seronegative at baseline.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127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High rate of immunogenicity retained at 5 years in stable patients.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126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Mild site reaction occurred in 62% of patients. No SLE flares reported.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127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932892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Live vaccines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122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Herpes Zoster (HZ)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128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Induces humoral and cell-mediated response in stable SLE patients not receiving intensive immunosuppressive therapies. 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Safe and well tolerated in stable patients not receiving intensive immunosuppression. 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difference in AEs except for injection site reactions in treated group. Low number of SLE flares in both groups. </a:t>
                      </a:r>
                    </a:p>
                  </a:txBody>
                  <a:tcPr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75050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1614487-3CBE-DBA0-9BC1-14E8210BBF8E}"/>
              </a:ext>
            </a:extLst>
          </p:cNvPr>
          <p:cNvSpPr txBox="1"/>
          <p:nvPr/>
        </p:nvSpPr>
        <p:spPr>
          <a:xfrm>
            <a:off x="723900" y="5714527"/>
            <a:ext cx="102793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i="0" u="none" strike="noStrike" baseline="0" dirty="0"/>
              <a:t>126. Mok CC, et al. Vaccine. 2018;36(23):3301-3307.</a:t>
            </a:r>
          </a:p>
          <a:p>
            <a:pPr algn="l"/>
            <a:r>
              <a:rPr lang="en-GB" sz="1400" b="0" i="0" u="none" strike="noStrike" baseline="0" dirty="0"/>
              <a:t>127. Dhar JP, et al. Vaccine. 2017;35(20):2642-2646.</a:t>
            </a:r>
          </a:p>
          <a:p>
            <a:pPr algn="l"/>
            <a:r>
              <a:rPr lang="en-GB" sz="1400" b="0" i="0" u="none" strike="noStrike" baseline="0" dirty="0"/>
              <a:t>128. Mok CC, et al. Ann Rheum Dis. 2019;78(12):1663-1668.</a:t>
            </a:r>
            <a:endParaRPr lang="en-MY" sz="1400" dirty="0"/>
          </a:p>
        </p:txBody>
      </p:sp>
    </p:spTree>
    <p:extLst>
      <p:ext uri="{BB962C8B-B14F-4D97-AF65-F5344CB8AC3E}">
        <p14:creationId xmlns:p14="http://schemas.microsoft.com/office/powerpoint/2010/main" val="1204423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689</Words>
  <Application>Microsoft Office PowerPoint</Application>
  <PresentationFormat>Widescreen</PresentationFormat>
  <Paragraphs>65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Training of Core Trainers CPG Management of  Systemic Lupus Erythematosus</vt:lpstr>
      <vt:lpstr>Learning Objectives</vt:lpstr>
      <vt:lpstr>ADOLESCENTS</vt:lpstr>
      <vt:lpstr>Adolescents</vt:lpstr>
      <vt:lpstr>Adolescents-2</vt:lpstr>
      <vt:lpstr>VACCINATION</vt:lpstr>
      <vt:lpstr>Vaccination</vt:lpstr>
      <vt:lpstr>Effectiveness and Safety of Vaccines in SLE Patients</vt:lpstr>
      <vt:lpstr>Effectiveness and Safety of Vaccines in SLE Patients</vt:lpstr>
      <vt:lpstr>Vaccination-2</vt:lpstr>
      <vt:lpstr>Take Home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20</cp:revision>
  <dcterms:created xsi:type="dcterms:W3CDTF">2023-11-29T06:59:45Z</dcterms:created>
  <dcterms:modified xsi:type="dcterms:W3CDTF">2024-07-02T07:06:32Z</dcterms:modified>
</cp:coreProperties>
</file>